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0" r:id="rId8"/>
    <p:sldId id="269" r:id="rId9"/>
    <p:sldId id="270" r:id="rId10"/>
    <p:sldId id="271" r:id="rId11"/>
    <p:sldId id="272" r:id="rId12"/>
    <p:sldId id="273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9DB"/>
    <a:srgbClr val="A4E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1" d="100"/>
          <a:sy n="91" d="100"/>
        </p:scale>
        <p:origin x="-187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5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5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0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09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4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4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1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6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6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2">
                <a:tint val="97000"/>
                <a:hueMod val="162000"/>
                <a:satMod val="200000"/>
                <a:lumMod val="124000"/>
                <a:alpha val="29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0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368131"/>
            <a:ext cx="11743340" cy="181303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дошкольного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№28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64318"/>
            <a:ext cx="120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ГБДОУ детский сад 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Кулиева Т.Н.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129" y="2408262"/>
            <a:ext cx="10899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Constantia" pitchFamily="18" charset="0"/>
              </a:rPr>
              <a:t>Образовательная </a:t>
            </a: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>программа дошкольного образования 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302079"/>
            <a:ext cx="115279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ребенок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ребенок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ребенок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ребенок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ребенок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  </a:r>
          </a:p>
        </p:txBody>
      </p:sp>
    </p:spTree>
    <p:extLst>
      <p:ext uri="{BB962C8B-B14F-4D97-AF65-F5344CB8AC3E}">
        <p14:creationId xmlns:p14="http://schemas.microsoft.com/office/powerpoint/2010/main" val="174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22464"/>
            <a:ext cx="115361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ребенок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ребенок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ребенок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ребенок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приемы в свободной художественной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ребенок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ребенок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учетом игровой ситуации;</a:t>
            </a:r>
          </a:p>
        </p:txBody>
      </p:sp>
    </p:spTree>
    <p:extLst>
      <p:ext uri="{BB962C8B-B14F-4D97-AF65-F5344CB8AC3E}">
        <p14:creationId xmlns:p14="http://schemas.microsoft.com/office/powerpoint/2010/main" val="12368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992" y="474345"/>
            <a:ext cx="112667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ребенок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ребенок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ребенок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862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336" y="157655"/>
            <a:ext cx="11217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образовательной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Программы, формируемая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образовательных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отношений,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представлена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парциальными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программами: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2013156"/>
            <a:ext cx="3567795" cy="3354201"/>
          </a:xfrm>
          <a:prstGeom prst="hexagon">
            <a:avLst>
              <a:gd name="adj" fmla="val 26183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 детей» 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Р.Б.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Авдеева,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О.Л. Князева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090308" y="2818403"/>
            <a:ext cx="3216728" cy="32412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ладошки»</a:t>
            </a:r>
          </a:p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Лыкова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8417379" y="2106387"/>
            <a:ext cx="3077935" cy="3396342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-ведение»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Алифанова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58" y="946737"/>
            <a:ext cx="8043621" cy="545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170" y="661307"/>
            <a:ext cx="114998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обеспечивает разностороннее развитие детей в возрасте от 1,6 лет до завершения образования с учетом с учетом их возрастных и индивидуальных особенностей. 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Программы разработана на основе федеральной образовательной программы дошкольного образования (Приказ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России от 25.11.2022 №1028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(ФОП ДО).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своему организационно-управленческому статусу обладает модульной структурой и реализует принципы ФГОС ДО, включает три основных раздела – целевой, содержательный и организационный, в каждом из них предусматривается обязательная часть и часть, формируемая участниками образовательных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отношений.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Обязательная часть Программы предполагает комплексный подход, обеспечивая развитие детей во всех пяти взаимодополняющих образовательных областях.</a:t>
            </a:r>
          </a:p>
          <a:p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921" y="201588"/>
            <a:ext cx="1161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образовательной программы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601311" y="1189609"/>
            <a:ext cx="7031420" cy="3000374"/>
          </a:xfrm>
          <a:prstGeom prst="hexagon">
            <a:avLst/>
          </a:prstGeom>
          <a:solidFill>
            <a:srgbClr val="A4EB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разностороннее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15295" y="2781554"/>
            <a:ext cx="2286016" cy="1357322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Социально-коммуникативное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2315550" y="4381815"/>
            <a:ext cx="2000264" cy="1285884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Познавательное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974823" y="4470118"/>
            <a:ext cx="1928826" cy="1285884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Речевое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7341942" y="4381815"/>
            <a:ext cx="2000264" cy="1357322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Физическое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9561325" y="3112796"/>
            <a:ext cx="2357422" cy="1357322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119" y="201590"/>
            <a:ext cx="8220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7030A0"/>
                </a:solidFill>
              </a:rPr>
              <a:t>Образовательные области: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903" y="1148230"/>
            <a:ext cx="116349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7403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615" y="298886"/>
            <a:ext cx="120763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</p:spTree>
    <p:extLst>
      <p:ext uri="{BB962C8B-B14F-4D97-AF65-F5344CB8AC3E}">
        <p14:creationId xmlns:p14="http://schemas.microsoft.com/office/powerpoint/2010/main" val="33454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2414" y="1180604"/>
            <a:ext cx="4795814" cy="2428892"/>
          </a:xfrm>
          <a:prstGeom prst="rect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7030A0"/>
              </a:solidFill>
            </a:endParaRPr>
          </a:p>
          <a:p>
            <a:pPr algn="ctr"/>
            <a:endParaRPr lang="ru-RU" sz="1400" b="1" dirty="0">
              <a:solidFill>
                <a:srgbClr val="7030A0"/>
              </a:solidFill>
            </a:endParaRPr>
          </a:p>
          <a:p>
            <a:pPr algn="ctr"/>
            <a:endParaRPr lang="ru-RU" sz="1400" b="1" dirty="0">
              <a:solidFill>
                <a:srgbClr val="7030A0"/>
              </a:solidFill>
            </a:endParaRPr>
          </a:p>
          <a:p>
            <a:pPr algn="ctr"/>
            <a:endParaRPr lang="ru-RU" sz="1400" b="1" dirty="0">
              <a:solidFill>
                <a:srgbClr val="7030A0"/>
              </a:solidFill>
            </a:endParaRPr>
          </a:p>
          <a:p>
            <a:pPr algn="ctr"/>
            <a:endParaRPr lang="ru-RU" sz="14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Соответствие санитарным нормам, правилам пожарной безопасности, возрастным и индивидуальным особенностям детей</a:t>
            </a:r>
          </a:p>
          <a:p>
            <a:r>
              <a:rPr lang="en-US" sz="1600" dirty="0">
                <a:solidFill>
                  <a:schemeClr val="bg1"/>
                </a:solidFill>
              </a:rPr>
              <a:t>-</a:t>
            </a:r>
            <a:r>
              <a:rPr lang="ru-RU" sz="1600" dirty="0">
                <a:solidFill>
                  <a:schemeClr val="bg1"/>
                </a:solidFill>
              </a:rPr>
              <a:t>Каждая группа имеет пространственную среду, оборудование, учебные комплекты в соответствии с возрастом детей</a:t>
            </a:r>
          </a:p>
          <a:p>
            <a:pPr>
              <a:buFontTx/>
              <a:buChar char="-"/>
            </a:pP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6079" y="3780066"/>
            <a:ext cx="4842148" cy="2643206"/>
          </a:xfrm>
          <a:prstGeom prst="rect">
            <a:avLst/>
          </a:prstGeom>
          <a:solidFill>
            <a:srgbClr val="67B7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Кадровые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Воспитатели: 24 педагога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Специалисты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-муз.  </a:t>
            </a:r>
            <a:r>
              <a:rPr lang="ru-RU" dirty="0" smtClean="0">
                <a:solidFill>
                  <a:schemeClr val="bg1"/>
                </a:solidFill>
              </a:rPr>
              <a:t>Руководитель - 2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                      -инструктор по ФИЗО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      </a:t>
            </a:r>
            <a:r>
              <a:rPr lang="ru-RU" dirty="0" smtClean="0">
                <a:solidFill>
                  <a:schemeClr val="bg1"/>
                </a:solidFill>
              </a:rPr>
              <a:t>-логопед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   </a:t>
            </a:r>
          </a:p>
          <a:p>
            <a:r>
              <a:rPr lang="ru-RU" dirty="0">
                <a:solidFill>
                  <a:schemeClr val="tx1"/>
                </a:solidFill>
              </a:rPr>
              <a:t>         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8876" y="1142984"/>
            <a:ext cx="4544738" cy="2928958"/>
          </a:xfrm>
          <a:prstGeom prst="rect">
            <a:avLst/>
          </a:prstGeom>
          <a:solidFill>
            <a:srgbClr val="67B7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Уважение к человеческому достоинству детей, формирование и  поддержка их положительной самооценки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-Использование форм и методов работы, соответствующих возрасту, индивидуальным особенностям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-Построение образовательной деятельности на основе взаимодействия взрослых и детей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-Поддержка доброжелательного отношения детей друг к другу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-Возможность выбора детьми видов деятельности , общения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8876" y="4286256"/>
            <a:ext cx="4544738" cy="2071702"/>
          </a:xfrm>
          <a:prstGeom prst="rect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Финансовые</a:t>
            </a:r>
          </a:p>
          <a:p>
            <a:r>
              <a:rPr lang="ru-RU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bg1"/>
                </a:solidFill>
              </a:rPr>
              <a:t>Обеспечивают выполнения требований Стандарта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-Гарантия бесплатного дошкольного образования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5485" y="220784"/>
            <a:ext cx="7625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программы: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521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842" y="299573"/>
            <a:ext cx="10878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60066"/>
                </a:solidFill>
              </a:rPr>
              <a:t>Планируемые результаты  на </a:t>
            </a:r>
            <a:r>
              <a:rPr lang="ru-RU" sz="4000" b="1" spc="50" dirty="0">
                <a:ln w="11430"/>
                <a:solidFill>
                  <a:srgbClr val="660066"/>
                </a:solidFill>
              </a:rPr>
              <a:t>этапе </a:t>
            </a:r>
            <a:r>
              <a:rPr lang="ru-RU" sz="4000" b="1" spc="50" dirty="0" smtClean="0">
                <a:ln w="11430"/>
                <a:solidFill>
                  <a:srgbClr val="660066"/>
                </a:solidFill>
              </a:rPr>
              <a:t>освоения программы</a:t>
            </a:r>
            <a:endParaRPr lang="ru-RU" sz="4000" b="1" spc="50" dirty="0">
              <a:ln w="11430"/>
              <a:solidFill>
                <a:srgbClr val="66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549" y="1623012"/>
            <a:ext cx="108067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у ребенка сформированы основные психофизические и нравственно-волевые качества;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владеет основными движениями и элементами спортивных игр, может контролировать свои движение и управлять ими;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соблюдает элементарные правила здорового образа жизни и личной гигиены;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проявляет элементы творчества в двигательной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проявляет нравственно-волевые качества, самоконтроль и может осуществлять анализ своей двигательной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  </a:r>
          </a:p>
        </p:txBody>
      </p:sp>
    </p:spTree>
    <p:extLst>
      <p:ext uri="{BB962C8B-B14F-4D97-AF65-F5344CB8AC3E}">
        <p14:creationId xmlns:p14="http://schemas.microsoft.com/office/powerpoint/2010/main" val="33074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7006" y="640270"/>
            <a:ext cx="11176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способен понимать свои переживания и причины их возникновения, регулировать свое поведение и осуществлять выбор социально одобряемых действий в конкретных ситуациях, обосновывать свои ценностные ориентации;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стремится сохранять позитивную самооценку;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ребенок проявляет положительное отношение к миру, разным видам труда, другим людям и самому себе;</a:t>
            </a:r>
          </a:p>
        </p:txBody>
      </p:sp>
    </p:spTree>
    <p:extLst>
      <p:ext uri="{BB962C8B-B14F-4D97-AF65-F5344CB8AC3E}">
        <p14:creationId xmlns:p14="http://schemas.microsoft.com/office/powerpoint/2010/main" val="29636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742" y="402041"/>
            <a:ext cx="1137829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у ребенка выражено стремление заниматься социально значимой деятельностью;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ребенок способен откликаться на эмоции близких людей, проявлять </a:t>
            </a:r>
            <a:r>
              <a:rPr lang="ru-RU" sz="2200" dirty="0" err="1">
                <a:solidFill>
                  <a:schemeClr val="bg1"/>
                </a:solidFill>
              </a:rPr>
              <a:t>эмпатию</a:t>
            </a:r>
            <a:r>
              <a:rPr lang="ru-RU" sz="2200" dirty="0">
                <a:solidFill>
                  <a:schemeClr val="bg1"/>
                </a:solidFill>
              </a:rPr>
              <a:t> (сочувствие, сопереживание, содействие);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ребенок способен к осуществлению социальной навигации как ориентации в социуме и соблюдению правил безопасности в реальном и цифровом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ребенок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ребенок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  </a:r>
          </a:p>
        </p:txBody>
      </p:sp>
    </p:spTree>
    <p:extLst>
      <p:ext uri="{BB962C8B-B14F-4D97-AF65-F5344CB8AC3E}">
        <p14:creationId xmlns:p14="http://schemas.microsoft.com/office/powerpoint/2010/main" val="30594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2|1.2"/>
</p:tagLst>
</file>

<file path=ppt/theme/theme1.xml><?xml version="1.0" encoding="utf-8"?>
<a:theme xmlns:a="http://schemas.openxmlformats.org/drawingml/2006/main" name="Секто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</TotalTime>
  <Words>1736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Государственного  бюджетное дошкольного образовательное учреждение  детский сад №28 Московского района  Санкт – 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Государственного  бюджетное дошкольного образовательного учреждения   детский сад №28 общеразвивающего вида с приоритетным осуществлением деятельности по познавательно – речевому развитию детей Московского района города Санкт – Петербурга.</dc:title>
  <dc:creator>Юлия Евстигнеевa</dc:creator>
  <cp:lastModifiedBy>762</cp:lastModifiedBy>
  <cp:revision>16</cp:revision>
  <dcterms:created xsi:type="dcterms:W3CDTF">2015-02-09T17:44:11Z</dcterms:created>
  <dcterms:modified xsi:type="dcterms:W3CDTF">2023-09-12T08:30:05Z</dcterms:modified>
</cp:coreProperties>
</file>