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0" r:id="rId8"/>
    <p:sldId id="262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B9DB"/>
    <a:srgbClr val="A4E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5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75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5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5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503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48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5090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44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39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3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1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9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8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4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1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6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6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bg2">
                <a:tint val="97000"/>
                <a:hueMod val="162000"/>
                <a:satMod val="200000"/>
                <a:lumMod val="124000"/>
                <a:alpha val="29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0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5686" y="368131"/>
            <a:ext cx="11015390" cy="181303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дошкольного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</a:t>
            </a:r>
            <a:b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№28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общеразвивающего вида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приоритетным осуществлением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 – речевому развитию детей</a:t>
            </a:r>
            <a:b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Московского района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Санкт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Петербурга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164318"/>
            <a:ext cx="120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Заведующий ГБДОУ детский сад №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Кулиева Т.Н.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28" name="Picture 4" descr="Детский Центр &quot;Семицветик&quot; в Паттай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940" y="3053419"/>
            <a:ext cx="3810000" cy="29813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18441" y="1853090"/>
            <a:ext cx="8749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  <a:latin typeface="Constantia" pitchFamily="18" charset="0"/>
              </a:rPr>
              <a:t>Образовательная программа ДОУ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  <a:latin typeface="Constantia" pitchFamily="18" charset="0"/>
              </a:rPr>
              <a:t>в </a:t>
            </a:r>
            <a:r>
              <a:rPr lang="ru-RU" sz="3600" dirty="0" smtClean="0">
                <a:solidFill>
                  <a:srgbClr val="7030A0"/>
                </a:solidFill>
                <a:latin typeface="Constantia" pitchFamily="18" charset="0"/>
              </a:rPr>
              <a:t>соответствии с </a:t>
            </a:r>
            <a:r>
              <a:rPr lang="ru-RU" sz="3600" dirty="0">
                <a:solidFill>
                  <a:srgbClr val="7030A0"/>
                </a:solidFill>
                <a:latin typeface="Constantia" pitchFamily="18" charset="0"/>
              </a:rPr>
              <a:t>ФГОС</a:t>
            </a:r>
            <a:endParaRPr lang="ru-RU" sz="3600" dirty="0">
              <a:solidFill>
                <a:srgbClr val="7030A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34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38703" y="2256895"/>
            <a:ext cx="87183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Лети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лети лепесток 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Не на запад и не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восток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На Костюшко, ты лети                                         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Быть по- моему вели.                     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Хочу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чтобы мне дали 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детский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сад№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28.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2052" name="Picture 4" descr="Цветик - семицветик Открытый кла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292" y="974292"/>
            <a:ext cx="3401492" cy="498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2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359" y="197346"/>
            <a:ext cx="1195026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«Семицветик»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старается удовлетворить любознательность современного ребёнка, помочь познать окружающий мир. Вот социальный портрет нашего выпускника: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самостоятельный, смелый, сильный, сообразительный, способный,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спортивный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…….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естественный…………….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–мудрый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мыслящий, мирный, милосердный, многогранный, мужественный……….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интересующийся, исследовательский, искусный, инициативный…….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целеустремлённый, цивилизованный, целенаправленный……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вежливый, весёлый, великодушный, внимательный, воспитанный, вдумчивый……..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единственный….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толерантный, трудолюбивый, терпимый, трепетный, творческий, требовательный, тактичный, талантливый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интеллектуальный, изобретательный, интеллигентный……</a:t>
            </a:r>
          </a:p>
          <a:p>
            <a:pPr indent="449580" algn="just"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коммуникативный, коллективный, красноречивый, крепкий, креативный, кропотливый………</a:t>
            </a:r>
            <a:endParaRPr lang="ru-RU" sz="24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0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1921" y="201588"/>
            <a:ext cx="116126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Модель образовательной программы 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ГБДОУ </a:t>
            </a:r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4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2601311" y="1189609"/>
            <a:ext cx="7031420" cy="3000374"/>
          </a:xfrm>
          <a:prstGeom prst="hexagon">
            <a:avLst/>
          </a:prstGeom>
          <a:solidFill>
            <a:srgbClr val="A4EB9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Образовательный процесс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Цель: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Создание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благоприятных условий для полноценного проживания ребёнком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школьному обучению в образовательном учреждении общего типа, обеспечение безопасности жизнедеятельности дошкольника.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315295" y="2781554"/>
            <a:ext cx="2286016" cy="1357322"/>
          </a:xfrm>
          <a:prstGeom prst="hexagon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Социально-коммуникативное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2315550" y="4381815"/>
            <a:ext cx="2000264" cy="1285884"/>
          </a:xfrm>
          <a:prstGeom prst="hexagon">
            <a:avLst/>
          </a:prstGeom>
          <a:solidFill>
            <a:srgbClr val="B864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Познавательное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4974823" y="4470118"/>
            <a:ext cx="1928826" cy="1285884"/>
          </a:xfrm>
          <a:prstGeom prst="hex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Речевое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7341942" y="4381815"/>
            <a:ext cx="2000264" cy="1357322"/>
          </a:xfrm>
          <a:prstGeom prst="hexagon">
            <a:avLst/>
          </a:prstGeom>
          <a:solidFill>
            <a:srgbClr val="52CC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Физическое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9561325" y="3112796"/>
            <a:ext cx="2357422" cy="1357322"/>
          </a:xfrm>
          <a:prstGeom prst="hex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Художественно-эстетическое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29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06119" y="201590"/>
            <a:ext cx="82205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7030A0"/>
                </a:solidFill>
              </a:rPr>
              <a:t>Образовательные области: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8903" y="1148230"/>
            <a:ext cx="1163495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</p:txBody>
      </p:sp>
    </p:spTree>
    <p:extLst>
      <p:ext uri="{BB962C8B-B14F-4D97-AF65-F5344CB8AC3E}">
        <p14:creationId xmlns:p14="http://schemas.microsoft.com/office/powerpoint/2010/main" val="74032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615" y="298886"/>
            <a:ext cx="1207638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</p:txBody>
      </p:sp>
    </p:spTree>
    <p:extLst>
      <p:ext uri="{BB962C8B-B14F-4D97-AF65-F5344CB8AC3E}">
        <p14:creationId xmlns:p14="http://schemas.microsoft.com/office/powerpoint/2010/main" val="334543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2414" y="1180604"/>
            <a:ext cx="4795814" cy="2428892"/>
          </a:xfrm>
          <a:prstGeom prst="rect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7030A0"/>
              </a:solidFill>
            </a:endParaRPr>
          </a:p>
          <a:p>
            <a:pPr algn="ctr"/>
            <a:endParaRPr lang="ru-RU" sz="1400" b="1" dirty="0">
              <a:solidFill>
                <a:srgbClr val="7030A0"/>
              </a:solidFill>
            </a:endParaRPr>
          </a:p>
          <a:p>
            <a:pPr algn="ctr"/>
            <a:endParaRPr lang="ru-RU" sz="1400" b="1" dirty="0">
              <a:solidFill>
                <a:srgbClr val="7030A0"/>
              </a:solidFill>
            </a:endParaRPr>
          </a:p>
          <a:p>
            <a:pPr algn="ctr"/>
            <a:endParaRPr lang="ru-RU" sz="1400" b="1" dirty="0">
              <a:solidFill>
                <a:srgbClr val="7030A0"/>
              </a:solidFill>
            </a:endParaRPr>
          </a:p>
          <a:p>
            <a:pPr algn="ctr"/>
            <a:endParaRPr lang="ru-RU" sz="1400" b="1" dirty="0">
              <a:solidFill>
                <a:srgbClr val="7030A0"/>
              </a:solidFill>
            </a:endParaRPr>
          </a:p>
          <a:p>
            <a:pPr algn="ctr"/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</a:p>
          <a:p>
            <a:pPr>
              <a:buFontTx/>
              <a:buChar char="-"/>
            </a:pPr>
            <a:r>
              <a:rPr lang="ru-RU" sz="1600" dirty="0">
                <a:solidFill>
                  <a:schemeClr val="bg1"/>
                </a:solidFill>
              </a:rPr>
              <a:t>Соответствие санитарным нормам, правилам пожарной безопасности, возрастным и индивидуальным особенностям детей</a:t>
            </a:r>
          </a:p>
          <a:p>
            <a:r>
              <a:rPr lang="en-US" sz="1600" dirty="0">
                <a:solidFill>
                  <a:schemeClr val="bg1"/>
                </a:solidFill>
              </a:rPr>
              <a:t>-</a:t>
            </a:r>
            <a:r>
              <a:rPr lang="ru-RU" sz="1600" dirty="0">
                <a:solidFill>
                  <a:schemeClr val="bg1"/>
                </a:solidFill>
              </a:rPr>
              <a:t>Каждая группа имеет пространственную среду, оборудование, учебные комплекты в соответствии с возрастом детей</a:t>
            </a:r>
          </a:p>
          <a:p>
            <a:pPr>
              <a:buFontTx/>
              <a:buChar char="-"/>
            </a:pPr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2414" y="3714752"/>
            <a:ext cx="4842148" cy="2643206"/>
          </a:xfrm>
          <a:prstGeom prst="rect">
            <a:avLst/>
          </a:prstGeom>
          <a:solidFill>
            <a:srgbClr val="67B7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Кадровые</a:t>
            </a:r>
          </a:p>
          <a:p>
            <a:r>
              <a:rPr lang="ru-RU" dirty="0">
                <a:solidFill>
                  <a:schemeClr val="bg1"/>
                </a:solidFill>
              </a:rPr>
              <a:t>Воспитатели и специалисты высшей квалификационной категории- </a:t>
            </a:r>
            <a:r>
              <a:rPr lang="ru-RU" dirty="0" smtClean="0">
                <a:solidFill>
                  <a:schemeClr val="bg1"/>
                </a:solidFill>
              </a:rPr>
              <a:t>8 </a:t>
            </a:r>
            <a:r>
              <a:rPr lang="ru-RU" dirty="0">
                <a:solidFill>
                  <a:schemeClr val="bg1"/>
                </a:solidFill>
              </a:rPr>
              <a:t>человека</a:t>
            </a:r>
          </a:p>
          <a:p>
            <a:r>
              <a:rPr lang="ru-RU" dirty="0">
                <a:solidFill>
                  <a:schemeClr val="bg1"/>
                </a:solidFill>
              </a:rPr>
              <a:t>Первой квалификационной </a:t>
            </a:r>
            <a:r>
              <a:rPr lang="ru-RU" dirty="0" smtClean="0">
                <a:solidFill>
                  <a:schemeClr val="bg1"/>
                </a:solidFill>
              </a:rPr>
              <a:t>категории-5 </a:t>
            </a:r>
            <a:r>
              <a:rPr lang="ru-RU" dirty="0">
                <a:solidFill>
                  <a:schemeClr val="bg1"/>
                </a:solidFill>
              </a:rPr>
              <a:t>человека</a:t>
            </a:r>
          </a:p>
          <a:p>
            <a:r>
              <a:rPr lang="ru-RU" dirty="0">
                <a:solidFill>
                  <a:schemeClr val="bg1"/>
                </a:solidFill>
              </a:rPr>
              <a:t>Специалисты</a:t>
            </a:r>
            <a:r>
              <a:rPr lang="en-US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-муз.  руководитель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                          -инструктор по ФИЗО</a:t>
            </a:r>
          </a:p>
          <a:p>
            <a:r>
              <a:rPr lang="ru-RU" dirty="0">
                <a:solidFill>
                  <a:schemeClr val="bg1"/>
                </a:solidFill>
              </a:rPr>
              <a:t>                           </a:t>
            </a:r>
            <a:r>
              <a:rPr lang="ru-RU" dirty="0" smtClean="0">
                <a:solidFill>
                  <a:schemeClr val="bg1"/>
                </a:solidFill>
              </a:rPr>
              <a:t>-логопед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   </a:t>
            </a:r>
          </a:p>
          <a:p>
            <a:r>
              <a:rPr lang="ru-RU" dirty="0">
                <a:solidFill>
                  <a:schemeClr val="tx1"/>
                </a:solidFill>
              </a:rPr>
              <a:t>         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38876" y="1142984"/>
            <a:ext cx="4544738" cy="2928958"/>
          </a:xfrm>
          <a:prstGeom prst="rect">
            <a:avLst/>
          </a:prstGeom>
          <a:solidFill>
            <a:srgbClr val="67B7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</a:t>
            </a:r>
          </a:p>
          <a:p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Уважение к человеческому достоинству детей, формирование и  поддержка их положительной самооценки</a:t>
            </a:r>
          </a:p>
          <a:p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-Использование форм и методов работы, соответствующих возрасту, индивидуальным особенностям</a:t>
            </a:r>
          </a:p>
          <a:p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-Построение образовательной деятельности на основе взаимодействия взрослых и детей</a:t>
            </a:r>
          </a:p>
          <a:p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-Поддержка доброжелательного отношения детей друг к другу</a:t>
            </a:r>
          </a:p>
          <a:p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-Возможность выбора детьми видов деятельности , общения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38876" y="4286256"/>
            <a:ext cx="4544738" cy="2071702"/>
          </a:xfrm>
          <a:prstGeom prst="rect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Финансовые</a:t>
            </a:r>
          </a:p>
          <a:p>
            <a:r>
              <a:rPr lang="ru-RU" sz="1600" dirty="0">
                <a:solidFill>
                  <a:schemeClr val="tx1"/>
                </a:solidFill>
              </a:rPr>
              <a:t>-</a:t>
            </a:r>
            <a:r>
              <a:rPr lang="ru-RU" sz="1600" dirty="0">
                <a:solidFill>
                  <a:schemeClr val="bg1"/>
                </a:solidFill>
              </a:rPr>
              <a:t>Обеспечивают выполнения требований Стандарта</a:t>
            </a:r>
          </a:p>
          <a:p>
            <a:r>
              <a:rPr lang="ru-RU" sz="1600" dirty="0">
                <a:solidFill>
                  <a:schemeClr val="bg1"/>
                </a:solidFill>
              </a:rPr>
              <a:t>-Гарантия бесплатного дошкольного образования</a:t>
            </a: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65485" y="220784"/>
            <a:ext cx="76254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программы:</a:t>
            </a:r>
            <a:endParaRPr lang="ru-RU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3521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6842" y="299573"/>
            <a:ext cx="108782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>
                <a:ln w="11430"/>
                <a:solidFill>
                  <a:srgbClr val="660066"/>
                </a:solidFill>
              </a:rPr>
              <a:t>Целевые ориентиры на этапе завершения дошкольного образования</a:t>
            </a:r>
            <a:endParaRPr lang="ru-RU" sz="4000" b="1" spc="50" dirty="0">
              <a:ln w="11430"/>
              <a:solidFill>
                <a:srgbClr val="6600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20355" y="1707467"/>
            <a:ext cx="46897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Модель выпускника ДОУ</a:t>
            </a:r>
            <a:endParaRPr lang="ru-RU" sz="32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842" y="2292242"/>
            <a:ext cx="113354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-Владеет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основными культурными способами деятельности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-Проявляет инициативу и самостоятельность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-Положительно относится к миру, к людям, , самому себе, участвует в совместных играх, способен договариваться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-Адекватно проявляет свои чувства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-Владеет разными формами и видами игр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-Хорошо владеет устной речью, может выражать свои мысли и желания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-Развита мелкая моторика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-Способен к волевым усилиям , может следовать социальным нормам поведения в различных видах деятельности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-Соблюдает правила безопасного поведения и личной гигиены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-Проявляет любознательность, интересуется причинно-следственными связями, склонен наблюдать , экспериментировать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-0бладает начальными знаниями о себе, природном и социальном мире, в котором живет.</a:t>
            </a:r>
          </a:p>
        </p:txBody>
      </p:sp>
    </p:spTree>
    <p:extLst>
      <p:ext uri="{BB962C8B-B14F-4D97-AF65-F5344CB8AC3E}">
        <p14:creationId xmlns:p14="http://schemas.microsoft.com/office/powerpoint/2010/main" val="330744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0980" y="157655"/>
            <a:ext cx="11290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Cambria"/>
              </a:rPr>
              <a:t>Обязательная часть образовательной программы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92318" y="803986"/>
            <a:ext cx="9002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 должны обеспечивать полноценное развитие личности во всех основных образовательных областях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0" y="1323532"/>
            <a:ext cx="2520280" cy="2233989"/>
          </a:xfrm>
          <a:prstGeom prst="hexagon">
            <a:avLst>
              <a:gd name="adj" fmla="val 26183"/>
              <a:gd name="vf" fmla="val 11547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виды детской деятельности</a:t>
            </a:r>
          </a:p>
        </p:txBody>
      </p:sp>
      <p:sp>
        <p:nvSpPr>
          <p:cNvPr id="5" name="Шестиугольник 4"/>
          <p:cNvSpPr/>
          <p:nvPr/>
        </p:nvSpPr>
        <p:spPr>
          <a:xfrm>
            <a:off x="2411059" y="2709616"/>
            <a:ext cx="2124236" cy="1872209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Режимные моменты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5645778" y="1794809"/>
            <a:ext cx="2808312" cy="206589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8757089" y="2928441"/>
            <a:ext cx="2987824" cy="2058213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20280" y="4646484"/>
            <a:ext cx="7930056" cy="2070984"/>
          </a:xfrm>
          <a:prstGeom prst="ellipse">
            <a:avLst/>
          </a:prstGeom>
          <a:solidFill>
            <a:srgbClr val="81B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направление: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познавательно-речевое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5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644727"/>
              </p:ext>
            </p:extLst>
          </p:nvPr>
        </p:nvGraphicFramePr>
        <p:xfrm>
          <a:off x="346838" y="914399"/>
          <a:ext cx="11240816" cy="4968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20408"/>
                <a:gridCol w="5620408"/>
              </a:tblGrid>
              <a:tr h="48873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Дополнительное образование</a:t>
                      </a:r>
                      <a:endParaRPr lang="ru-RU" sz="2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Работа с родителями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ru-RU" sz="2400" dirty="0" smtClean="0"/>
                        <a:t>Логопед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ru-RU" sz="2400" dirty="0" smtClean="0"/>
                        <a:t>Мнемотехника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ru-RU" sz="2400" dirty="0" err="1" smtClean="0"/>
                        <a:t>Изодеятельность</a:t>
                      </a:r>
                      <a:endParaRPr lang="ru-RU" sz="2400" dirty="0" smtClean="0"/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ru-RU" sz="2400" dirty="0" err="1" smtClean="0"/>
                        <a:t>Петербурговведение</a:t>
                      </a:r>
                      <a:endParaRPr lang="ru-RU" sz="24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Clr>
                          <a:prstClr val="black">
                            <a:lumMod val="75000"/>
                            <a:lumOff val="25000"/>
                          </a:prstClr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2400" dirty="0" smtClean="0"/>
                        <a:t>Родительские собрания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ru-RU" sz="2400" dirty="0" smtClean="0"/>
                        <a:t>Консультации индивидуальные и групповые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ru-RU" sz="2400" dirty="0" smtClean="0"/>
                        <a:t>Совместная деятельность в ходе кружковой работы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ru-RU" sz="2400" dirty="0" smtClean="0"/>
                        <a:t>Привлечение к участию в конкурсах, акциях, выставках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ru-RU" sz="2400" dirty="0" smtClean="0"/>
                        <a:t>Наглядная информация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ru-RU" sz="2400" dirty="0" smtClean="0"/>
                        <a:t>Проведение совместных праздников и развлечений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1008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2|1.2|1.2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70</TotalTime>
  <Words>1052</Words>
  <Application>Microsoft Office PowerPoint</Application>
  <PresentationFormat>Широкоэкранный</PresentationFormat>
  <Paragraphs>137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Cambria</vt:lpstr>
      <vt:lpstr>Century Gothic</vt:lpstr>
      <vt:lpstr>Constantia</vt:lpstr>
      <vt:lpstr>Times New Roman</vt:lpstr>
      <vt:lpstr>Wingdings</vt:lpstr>
      <vt:lpstr>Wingdings 3</vt:lpstr>
      <vt:lpstr>Сектор</vt:lpstr>
      <vt:lpstr>Государственного  бюджетное дошкольного образовательного учреждения   детский сад №28 общеразвивающего вида с приоритетным осуществлением деятельности по познавательно – речевому развитию детей Московского района города Санкт – Петербурга.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Государственного  бюджетное дошкольного образовательного учреждения   детский сад №28 общеразвивающего вида с приоритетным осуществлением деятельности по познавательно – речевому развитию детей Московского района города Санкт – Петербурга.</dc:title>
  <dc:creator>Юлия Евстигнеевa</dc:creator>
  <cp:lastModifiedBy>Юлия Евстигнеевa</cp:lastModifiedBy>
  <cp:revision>8</cp:revision>
  <dcterms:created xsi:type="dcterms:W3CDTF">2015-02-09T17:44:11Z</dcterms:created>
  <dcterms:modified xsi:type="dcterms:W3CDTF">2015-02-09T18:55:09Z</dcterms:modified>
</cp:coreProperties>
</file>